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9" r:id="rId14"/>
    <p:sldId id="268" r:id="rId15"/>
    <p:sldId id="271" r:id="rId16"/>
    <p:sldId id="272" r:id="rId17"/>
    <p:sldId id="273" r:id="rId18"/>
    <p:sldId id="258" r:id="rId19"/>
    <p:sldId id="276" r:id="rId20"/>
    <p:sldId id="277" r:id="rId21"/>
    <p:sldId id="278" r:id="rId22"/>
    <p:sldId id="279" r:id="rId23"/>
    <p:sldId id="280" r:id="rId24"/>
  </p:sldIdLst>
  <p:sldSz cx="12192000" cy="6858000"/>
  <p:notesSz cx="9929813" cy="67992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4596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49B15-0F91-42FF-BFED-53BB4F43AB6B}" type="datetimeFigureOut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4596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355F9-A264-49C9-92E0-3840DAF64D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217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2CE98-D1C1-44B5-B27F-526FE8734307}" type="datetimeFigureOut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81463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2982" y="3272145"/>
            <a:ext cx="7943850" cy="26772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4596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0337D-850C-4361-8035-7B9BBA1B1D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035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337D-850C-4361-8035-7B9BBA1B1D7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29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337D-850C-4361-8035-7B9BBA1B1D7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720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337D-850C-4361-8035-7B9BBA1B1D7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380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337D-850C-4361-8035-7B9BBA1B1D7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481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337D-850C-4361-8035-7B9BBA1B1D7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253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337D-850C-4361-8035-7B9BBA1B1D7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056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337D-850C-4361-8035-7B9BBA1B1D7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371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2CAE-D6C2-4F39-9961-FA6B995FADFA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0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EB5D-DA8D-42AE-94A5-03BCD11812B0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50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4FDF1-557D-4C1D-9E8C-9C2D8A3DF987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0957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3BC8-9E1C-45C0-9396-27A70446ACA2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1783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997E-E1DE-4301-AE17-5F5DD0B7084D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8983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1E58A-0233-48E5-9CF7-051865C08248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0865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BB09-118E-4C1C-877E-28C34F5838F9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633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60AA4-38B8-4300-A103-F57CAB5BB312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970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46BBF-244E-4FDD-92B3-B2C2C23674B4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207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F9FC-07B0-457D-957F-4037FB70D002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198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EB31-E96B-41AA-ADA8-910B8BE27F43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533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6007-9401-41DA-95AA-78A0570DF479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820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22D3-25AF-48D6-BA08-B52950E250D2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85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C11F-4C05-4C06-B1B6-CC1E27BB9A2A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021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9B45-A6AE-4962-BC3D-27CBD2AC3D34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404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D722-305C-482B-8B67-AFB5198DD948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0398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8779-A180-44B9-A388-A0F6F5D27BB5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33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49B3CD0-D00E-4CB8-B3BD-51A37C397470}" type="datetime1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3B58B07-DFEC-4759-B69D-18688D938A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47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86" b="19571"/>
          <a:stretch/>
        </p:blipFill>
        <p:spPr>
          <a:xfrm rot="10800000">
            <a:off x="0" y="-13064"/>
            <a:ext cx="12192000" cy="68710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79269" y="1663700"/>
            <a:ext cx="11053355" cy="243840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8000" b="1" dirty="0" smtClean="0">
                <a:solidFill>
                  <a:srgbClr val="FFFF00"/>
                </a:solidFill>
              </a:rPr>
              <a:t>健康長寿で</a:t>
            </a:r>
            <a:r>
              <a:rPr kumimoji="1" lang="en-US" altLang="ja-JP" sz="8000" b="1" dirty="0" smtClean="0">
                <a:solidFill>
                  <a:srgbClr val="FFFF00"/>
                </a:solidFill>
              </a:rPr>
              <a:t/>
            </a:r>
            <a:br>
              <a:rPr kumimoji="1" lang="en-US" altLang="ja-JP" sz="8000" b="1" dirty="0" smtClean="0">
                <a:solidFill>
                  <a:srgbClr val="FFFF00"/>
                </a:solidFill>
              </a:rPr>
            </a:br>
            <a:r>
              <a:rPr lang="ja-JP" altLang="en-US" sz="8000" b="1" dirty="0">
                <a:solidFill>
                  <a:srgbClr val="FFFF00"/>
                </a:solidFill>
              </a:rPr>
              <a:t>　</a:t>
            </a:r>
            <a:r>
              <a:rPr kumimoji="1" lang="ja-JP" altLang="en-US" sz="8000" b="1" dirty="0" smtClean="0">
                <a:solidFill>
                  <a:srgbClr val="FFFF00"/>
                </a:solidFill>
              </a:rPr>
              <a:t>なくてはならない理由</a:t>
            </a:r>
            <a:endParaRPr kumimoji="1" lang="ja-JP" altLang="en-US" sz="8000" b="1" dirty="0">
              <a:solidFill>
                <a:srgbClr val="FFFF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79269" y="1071155"/>
            <a:ext cx="620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～</a:t>
            </a:r>
            <a:r>
              <a:rPr kumimoji="1" lang="ja-JP" altLang="en-US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郡山安積ロータリークラブ例会卓話～</a:t>
            </a:r>
            <a:endParaRPr kumimoji="1" lang="ja-JP" altLang="en-US" sz="24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39989" y="5181600"/>
            <a:ext cx="529263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令和元年１２月２４日</a:t>
            </a:r>
            <a:r>
              <a:rPr lang="en-US" altLang="ja-JP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(</a:t>
            </a:r>
            <a:r>
              <a:rPr lang="ja-JP" alt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火</a:t>
            </a:r>
            <a:r>
              <a:rPr lang="en-US" altLang="ja-JP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  <a:endParaRPr lang="en-US" altLang="ja-JP" sz="4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ctr"/>
            <a:endParaRPr lang="en-US" altLang="ja-JP" sz="4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kumimoji="1" lang="ja-JP" altLang="en-US" sz="2400" spc="-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医療法人</a:t>
            </a:r>
            <a:r>
              <a:rPr kumimoji="1" lang="ja-JP" altLang="en-US" sz="2400" spc="-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慈</a:t>
            </a:r>
            <a:r>
              <a:rPr kumimoji="1" lang="ja-JP" altLang="en-US" sz="2400" spc="-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繁会</a:t>
            </a:r>
            <a:r>
              <a:rPr lang="ja-JP" altLang="en-US" sz="2400" spc="-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　</a:t>
            </a:r>
            <a:r>
              <a:rPr lang="ja-JP" altLang="en-US" sz="2400" spc="-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理事長</a:t>
            </a:r>
            <a:r>
              <a:rPr lang="ja-JP" alt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　</a:t>
            </a:r>
            <a:r>
              <a:rPr lang="ja-JP" altLang="en-US" sz="3200" b="1" spc="-15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土屋 繁之</a:t>
            </a:r>
            <a:endParaRPr lang="en-US" altLang="ja-JP" sz="2800" b="1" spc="-15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kumimoji="1" lang="ja-JP" alt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</a:t>
            </a:r>
            <a:r>
              <a:rPr kumimoji="1" lang="ja-JP" alt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（郡山コスモスＲＣ）</a:t>
            </a:r>
            <a:endParaRPr kumimoji="1" lang="ja-JP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63600" y="2882761"/>
            <a:ext cx="105029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地域をひとつの病院と考える</a:t>
            </a:r>
            <a:endParaRPr kumimoji="1" lang="ja-JP" altLang="en-US" sz="6200" b="1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74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01700" y="393561"/>
            <a:ext cx="10502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地域を病院という枠組みで課題を抽出する</a:t>
            </a:r>
            <a:endParaRPr lang="en-US" altLang="ja-JP" sz="40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家</a:t>
            </a:r>
            <a:r>
              <a:rPr kumimoji="1" lang="ja-JP" altLang="en-US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は病室、道路は廊下</a:t>
            </a:r>
            <a:endParaRPr kumimoji="1" lang="ja-JP" altLang="en-US" sz="4000" b="1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87350" y="1962146"/>
            <a:ext cx="11531600" cy="44323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○急性期病院や回復期病院、療養病院などがある中、在宅医療は　“生活病院”</a:t>
            </a:r>
            <a:endParaRPr lang="en-US" altLang="ja-JP" sz="24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○患者さんや家族の生き方、生活の仕方に重点をおいた病院</a:t>
            </a:r>
            <a:endParaRPr lang="en-US" altLang="ja-JP" sz="24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○病院として取り組むことはたくさんある</a:t>
            </a:r>
            <a:endParaRPr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●医療機能評価　在宅現場で多く遭遇する病気や状態に対する専門性、“ひと”を診る</a:t>
            </a:r>
            <a:endParaRPr lang="en-US" altLang="ja-JP" sz="20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●医療安全</a:t>
            </a:r>
            <a:endParaRPr lang="en-US" altLang="ja-JP" sz="20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●プライバシー、個人情報</a:t>
            </a:r>
            <a:endParaRPr lang="en-US" altLang="ja-JP" sz="20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●電子カルテ</a:t>
            </a:r>
            <a:endParaRPr lang="en-US" altLang="ja-JP" sz="20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●防災　　　　　　　　　　　　　　　　　　　　　　　　　　　　　　　　　　　　　　　　　　　　　　　　　　などなど</a:t>
            </a:r>
            <a:endParaRPr lang="en-US" altLang="ja-JP" sz="20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○しかし現実的に、病院、診療所、在宅医療という緩やかな枠組みの</a:t>
            </a:r>
            <a:endParaRPr lang="en-US" altLang="ja-JP" sz="24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 中では窮屈か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400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87400" y="1803261"/>
            <a:ext cx="105029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在宅医療が推進される以上</a:t>
            </a:r>
            <a:endParaRPr lang="en-US" altLang="ja-JP" sz="50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5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病院・施設での医療・介護・看護と</a:t>
            </a:r>
            <a:endParaRPr kumimoji="1" lang="en-US" altLang="ja-JP" sz="50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  <a:p>
            <a:pPr algn="ctr"/>
            <a:r>
              <a:rPr lang="ja-JP" altLang="en-US" sz="5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同等あるいはそれ以上の質が</a:t>
            </a:r>
            <a:endParaRPr lang="en-US" altLang="ja-JP" sz="50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5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担保</a:t>
            </a:r>
            <a:r>
              <a:rPr kumimoji="1" lang="ja-JP" altLang="en-US" sz="5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されなければならな</a:t>
            </a:r>
            <a:r>
              <a:rPr kumimoji="1" lang="ja-JP" altLang="en-US" sz="5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い</a:t>
            </a:r>
          </a:p>
        </p:txBody>
      </p:sp>
    </p:spTree>
    <p:extLst>
      <p:ext uri="{BB962C8B-B14F-4D97-AF65-F5344CB8AC3E}">
        <p14:creationId xmlns:p14="http://schemas.microsoft.com/office/powerpoint/2010/main" val="311971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13</a:t>
            </a:fld>
            <a:endParaRPr kumimoji="1" lang="ja-JP" altLang="en-US"/>
          </a:p>
        </p:txBody>
      </p:sp>
      <p:grpSp>
        <p:nvGrpSpPr>
          <p:cNvPr id="39" name="グループ化 38"/>
          <p:cNvGrpSpPr/>
          <p:nvPr/>
        </p:nvGrpSpPr>
        <p:grpSpPr>
          <a:xfrm>
            <a:off x="1955800" y="368300"/>
            <a:ext cx="9661525" cy="6119676"/>
            <a:chOff x="1955800" y="368300"/>
            <a:chExt cx="9661525" cy="6119676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955800" y="368300"/>
              <a:ext cx="9661525" cy="6119676"/>
              <a:chOff x="1955800" y="368300"/>
              <a:chExt cx="9661525" cy="6119676"/>
            </a:xfrm>
          </p:grpSpPr>
          <p:grpSp>
            <p:nvGrpSpPr>
              <p:cNvPr id="4" name="グループ化 3"/>
              <p:cNvGrpSpPr/>
              <p:nvPr/>
            </p:nvGrpSpPr>
            <p:grpSpPr>
              <a:xfrm>
                <a:off x="1955800" y="368300"/>
                <a:ext cx="7581900" cy="6119676"/>
                <a:chOff x="2578100" y="406400"/>
                <a:chExt cx="7581900" cy="6119676"/>
              </a:xfrm>
            </p:grpSpPr>
            <p:pic>
              <p:nvPicPr>
                <p:cNvPr id="30" name="図 2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1354" t="13501" r="44896" b="23691"/>
                <a:stretch/>
              </p:blipFill>
              <p:spPr>
                <a:xfrm>
                  <a:off x="2578100" y="406400"/>
                  <a:ext cx="7581900" cy="6119676"/>
                </a:xfrm>
                <a:prstGeom prst="rect">
                  <a:avLst/>
                </a:prstGeom>
              </p:spPr>
            </p:pic>
            <p:sp>
              <p:nvSpPr>
                <p:cNvPr id="31" name="正方形/長方形 30"/>
                <p:cNvSpPr/>
                <p:nvPr/>
              </p:nvSpPr>
              <p:spPr bwMode="auto">
                <a:xfrm>
                  <a:off x="6369050" y="406400"/>
                  <a:ext cx="3790950" cy="16764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2" name="正方形/長方形 31"/>
                <p:cNvSpPr/>
                <p:nvPr/>
              </p:nvSpPr>
              <p:spPr bwMode="auto">
                <a:xfrm>
                  <a:off x="2578100" y="406400"/>
                  <a:ext cx="1689100" cy="27305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3" name="正方形/長方形 32"/>
                <p:cNvSpPr/>
                <p:nvPr/>
              </p:nvSpPr>
              <p:spPr bwMode="auto">
                <a:xfrm>
                  <a:off x="6610350" y="1943100"/>
                  <a:ext cx="3549650" cy="7493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4" name="正方形/長方形 33"/>
                <p:cNvSpPr/>
                <p:nvPr/>
              </p:nvSpPr>
              <p:spPr bwMode="auto">
                <a:xfrm>
                  <a:off x="8902700" y="2692400"/>
                  <a:ext cx="1104900" cy="16764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5" name="正方形/長方形 34"/>
                <p:cNvSpPr/>
                <p:nvPr/>
              </p:nvSpPr>
              <p:spPr bwMode="auto">
                <a:xfrm>
                  <a:off x="3511550" y="5626100"/>
                  <a:ext cx="4121150" cy="899976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  <p:sp>
            <p:nvSpPr>
              <p:cNvPr id="5" name="円/楕円 4"/>
              <p:cNvSpPr/>
              <p:nvPr/>
            </p:nvSpPr>
            <p:spPr bwMode="auto">
              <a:xfrm>
                <a:off x="5308600" y="2976563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6" name="二等辺三角形 5"/>
              <p:cNvSpPr/>
              <p:nvPr/>
            </p:nvSpPr>
            <p:spPr bwMode="auto">
              <a:xfrm>
                <a:off x="4705350" y="2893804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7" name="正方形/長方形 6"/>
              <p:cNvSpPr/>
              <p:nvPr/>
            </p:nvSpPr>
            <p:spPr bwMode="auto">
              <a:xfrm>
                <a:off x="5707062" y="3025775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8" name="二等辺三角形 7"/>
              <p:cNvSpPr/>
              <p:nvPr/>
            </p:nvSpPr>
            <p:spPr bwMode="auto">
              <a:xfrm>
                <a:off x="5600700" y="4752975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9" name="二等辺三角形 8"/>
              <p:cNvSpPr/>
              <p:nvPr/>
            </p:nvSpPr>
            <p:spPr bwMode="auto">
              <a:xfrm>
                <a:off x="6294437" y="3260294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0" name="二等辺三角形 9"/>
              <p:cNvSpPr/>
              <p:nvPr/>
            </p:nvSpPr>
            <p:spPr bwMode="auto">
              <a:xfrm>
                <a:off x="5254625" y="3952875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1" name="二等辺三角形 10"/>
              <p:cNvSpPr/>
              <p:nvPr/>
            </p:nvSpPr>
            <p:spPr bwMode="auto">
              <a:xfrm>
                <a:off x="4542631" y="4263163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2" name="二等辺三角形 11"/>
              <p:cNvSpPr/>
              <p:nvPr/>
            </p:nvSpPr>
            <p:spPr bwMode="auto">
              <a:xfrm>
                <a:off x="4094956" y="3713888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3" name="二等辺三角形 12"/>
              <p:cNvSpPr/>
              <p:nvPr/>
            </p:nvSpPr>
            <p:spPr bwMode="auto">
              <a:xfrm>
                <a:off x="6356350" y="4175125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 bwMode="auto">
              <a:xfrm>
                <a:off x="5149850" y="4632549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5" name="正方形/長方形 14"/>
              <p:cNvSpPr/>
              <p:nvPr/>
            </p:nvSpPr>
            <p:spPr bwMode="auto">
              <a:xfrm>
                <a:off x="4666456" y="3870325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 bwMode="auto">
              <a:xfrm>
                <a:off x="5072062" y="3475150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auto">
              <a:xfrm>
                <a:off x="6294437" y="4735075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 bwMode="auto">
              <a:xfrm>
                <a:off x="5845175" y="3861375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9" name="正方形/長方形 18"/>
              <p:cNvSpPr/>
              <p:nvPr/>
            </p:nvSpPr>
            <p:spPr bwMode="auto">
              <a:xfrm>
                <a:off x="7026275" y="4152038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0" name="円/楕円 19"/>
              <p:cNvSpPr/>
              <p:nvPr/>
            </p:nvSpPr>
            <p:spPr bwMode="auto">
              <a:xfrm>
                <a:off x="5600700" y="3488750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 bwMode="auto">
              <a:xfrm>
                <a:off x="4446587" y="3511550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2" name="円/楕円 21"/>
              <p:cNvSpPr/>
              <p:nvPr/>
            </p:nvSpPr>
            <p:spPr bwMode="auto">
              <a:xfrm>
                <a:off x="4603750" y="4806088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3" name="円/楕円 22"/>
              <p:cNvSpPr/>
              <p:nvPr/>
            </p:nvSpPr>
            <p:spPr bwMode="auto">
              <a:xfrm>
                <a:off x="6645275" y="3815775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4" name="円/楕円 23"/>
              <p:cNvSpPr/>
              <p:nvPr/>
            </p:nvSpPr>
            <p:spPr bwMode="auto">
              <a:xfrm>
                <a:off x="5818187" y="4357968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 bwMode="auto">
              <a:xfrm>
                <a:off x="6958012" y="4696256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9959975" y="1917700"/>
                <a:ext cx="1657350" cy="193899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ja-JP" altLang="en-US" sz="2400" b="1" dirty="0" smtClean="0">
                    <a:latin typeface="AR PハイカラＰＯＰ体H" panose="020B0600010101010101" pitchFamily="50" charset="-128"/>
                    <a:ea typeface="AR PハイカラＰＯＰ体H" panose="020B0600010101010101" pitchFamily="50" charset="-128"/>
                  </a:rPr>
                  <a:t>医療</a:t>
                </a:r>
                <a:endParaRPr kumimoji="1" lang="en-US" altLang="ja-JP" sz="2400" b="1" dirty="0" smtClean="0">
                  <a:latin typeface="AR PハイカラＰＯＰ体H" panose="020B0600010101010101" pitchFamily="50" charset="-128"/>
                  <a:ea typeface="AR PハイカラＰＯＰ体H" panose="020B0600010101010101" pitchFamily="50" charset="-128"/>
                </a:endParaRPr>
              </a:p>
              <a:p>
                <a:pPr algn="r"/>
                <a:endParaRPr lang="en-US" altLang="ja-JP" sz="2400" b="1" dirty="0">
                  <a:latin typeface="AR PハイカラＰＯＰ体H" panose="020B0600010101010101" pitchFamily="50" charset="-128"/>
                  <a:ea typeface="AR PハイカラＰＯＰ体H" panose="020B0600010101010101" pitchFamily="50" charset="-128"/>
                </a:endParaRPr>
              </a:p>
              <a:p>
                <a:pPr algn="r"/>
                <a:r>
                  <a:rPr kumimoji="1" lang="ja-JP" altLang="en-US" sz="2400" b="1" dirty="0" smtClean="0">
                    <a:latin typeface="AR PハイカラＰＯＰ体H" panose="020B0600010101010101" pitchFamily="50" charset="-128"/>
                    <a:ea typeface="AR PハイカラＰＯＰ体H" panose="020B0600010101010101" pitchFamily="50" charset="-128"/>
                  </a:rPr>
                  <a:t>看護</a:t>
                </a:r>
                <a:endParaRPr kumimoji="1" lang="en-US" altLang="ja-JP" sz="2400" b="1" dirty="0" smtClean="0">
                  <a:latin typeface="AR PハイカラＰＯＰ体H" panose="020B0600010101010101" pitchFamily="50" charset="-128"/>
                  <a:ea typeface="AR PハイカラＰＯＰ体H" panose="020B0600010101010101" pitchFamily="50" charset="-128"/>
                </a:endParaRPr>
              </a:p>
              <a:p>
                <a:pPr algn="r"/>
                <a:endParaRPr lang="en-US" altLang="ja-JP" sz="2400" b="1" dirty="0">
                  <a:latin typeface="AR PハイカラＰＯＰ体H" panose="020B0600010101010101" pitchFamily="50" charset="-128"/>
                  <a:ea typeface="AR PハイカラＰＯＰ体H" panose="020B0600010101010101" pitchFamily="50" charset="-128"/>
                </a:endParaRPr>
              </a:p>
              <a:p>
                <a:pPr algn="r"/>
                <a:r>
                  <a:rPr kumimoji="1" lang="ja-JP" altLang="en-US" sz="2400" b="1" dirty="0" smtClean="0">
                    <a:latin typeface="AR PハイカラＰＯＰ体H" panose="020B0600010101010101" pitchFamily="50" charset="-128"/>
                    <a:ea typeface="AR PハイカラＰＯＰ体H" panose="020B0600010101010101" pitchFamily="50" charset="-128"/>
                  </a:rPr>
                  <a:t>介護</a:t>
                </a:r>
                <a:endParaRPr kumimoji="1" lang="ja-JP" altLang="en-US" sz="2400" b="1" dirty="0">
                  <a:latin typeface="AR PハイカラＰＯＰ体H" panose="020B0600010101010101" pitchFamily="50" charset="-128"/>
                  <a:ea typeface="AR PハイカラＰＯＰ体H" panose="020B0600010101010101" pitchFamily="50" charset="-128"/>
                </a:endParaRPr>
              </a:p>
            </p:txBody>
          </p:sp>
          <p:sp>
            <p:nvSpPr>
              <p:cNvPr id="27" name="円/楕円 26"/>
              <p:cNvSpPr/>
              <p:nvPr/>
            </p:nvSpPr>
            <p:spPr bwMode="auto">
              <a:xfrm>
                <a:off x="10220325" y="2058369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8" name="正方形/長方形 27"/>
              <p:cNvSpPr/>
              <p:nvPr/>
            </p:nvSpPr>
            <p:spPr bwMode="auto">
              <a:xfrm>
                <a:off x="10242550" y="3428138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9" name="二等辺三角形 28"/>
              <p:cNvSpPr/>
              <p:nvPr/>
            </p:nvSpPr>
            <p:spPr bwMode="auto">
              <a:xfrm>
                <a:off x="10182225" y="2718921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38" name="テキスト ボックス 37"/>
            <p:cNvSpPr txBox="1"/>
            <p:nvPr/>
          </p:nvSpPr>
          <p:spPr>
            <a:xfrm>
              <a:off x="10615612" y="1918669"/>
              <a:ext cx="9493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 smtClean="0">
                  <a:solidFill>
                    <a:schemeClr val="bg1"/>
                  </a:solidFill>
                </a:rPr>
                <a:t>医療</a:t>
              </a:r>
              <a:endParaRPr kumimoji="1" lang="en-US" altLang="ja-JP" sz="2400" b="1" dirty="0" smtClean="0">
                <a:solidFill>
                  <a:schemeClr val="bg1"/>
                </a:solidFill>
              </a:endParaRPr>
            </a:p>
            <a:p>
              <a:endParaRPr lang="en-US" altLang="ja-JP" sz="2400" b="1" dirty="0">
                <a:solidFill>
                  <a:schemeClr val="bg1"/>
                </a:solidFill>
              </a:endParaRPr>
            </a:p>
            <a:p>
              <a:r>
                <a:rPr kumimoji="1" lang="ja-JP" altLang="en-US" sz="2400" b="1" dirty="0" smtClean="0">
                  <a:solidFill>
                    <a:schemeClr val="bg1"/>
                  </a:solidFill>
                </a:rPr>
                <a:t>看護</a:t>
              </a:r>
              <a:endParaRPr kumimoji="1" lang="en-US" altLang="ja-JP" sz="2400" b="1" dirty="0" smtClean="0">
                <a:solidFill>
                  <a:schemeClr val="bg1"/>
                </a:solidFill>
              </a:endParaRPr>
            </a:p>
            <a:p>
              <a:endParaRPr lang="en-US" altLang="ja-JP" sz="2400" b="1" dirty="0">
                <a:solidFill>
                  <a:schemeClr val="bg1"/>
                </a:solidFill>
              </a:endParaRPr>
            </a:p>
            <a:p>
              <a:r>
                <a:rPr kumimoji="1" lang="ja-JP" altLang="en-US" sz="2400" b="1" dirty="0" smtClean="0">
                  <a:solidFill>
                    <a:schemeClr val="bg1"/>
                  </a:solidFill>
                </a:rPr>
                <a:t>介護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449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14</a:t>
            </a:fld>
            <a:endParaRPr kumimoji="1" lang="ja-JP" altLang="en-US"/>
          </a:p>
        </p:txBody>
      </p:sp>
      <p:grpSp>
        <p:nvGrpSpPr>
          <p:cNvPr id="37" name="グループ化 36"/>
          <p:cNvGrpSpPr/>
          <p:nvPr/>
        </p:nvGrpSpPr>
        <p:grpSpPr>
          <a:xfrm>
            <a:off x="1955800" y="368300"/>
            <a:ext cx="9661525" cy="6119676"/>
            <a:chOff x="1955800" y="368300"/>
            <a:chExt cx="9661525" cy="6119676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955800" y="368300"/>
              <a:ext cx="9661525" cy="6119676"/>
              <a:chOff x="1955800" y="368300"/>
              <a:chExt cx="9661525" cy="6119676"/>
            </a:xfrm>
          </p:grpSpPr>
          <p:grpSp>
            <p:nvGrpSpPr>
              <p:cNvPr id="4" name="グループ化 3"/>
              <p:cNvGrpSpPr/>
              <p:nvPr/>
            </p:nvGrpSpPr>
            <p:grpSpPr>
              <a:xfrm>
                <a:off x="1955800" y="368300"/>
                <a:ext cx="7581900" cy="6119676"/>
                <a:chOff x="2578100" y="406400"/>
                <a:chExt cx="7581900" cy="6119676"/>
              </a:xfrm>
            </p:grpSpPr>
            <p:pic>
              <p:nvPicPr>
                <p:cNvPr id="30" name="図 2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1354" t="13501" r="44896" b="23691"/>
                <a:stretch/>
              </p:blipFill>
              <p:spPr>
                <a:xfrm>
                  <a:off x="2578100" y="406400"/>
                  <a:ext cx="7581900" cy="6119676"/>
                </a:xfrm>
                <a:prstGeom prst="rect">
                  <a:avLst/>
                </a:prstGeom>
              </p:spPr>
            </p:pic>
            <p:sp>
              <p:nvSpPr>
                <p:cNvPr id="31" name="正方形/長方形 30"/>
                <p:cNvSpPr/>
                <p:nvPr/>
              </p:nvSpPr>
              <p:spPr bwMode="auto">
                <a:xfrm>
                  <a:off x="6369050" y="406400"/>
                  <a:ext cx="3790950" cy="16764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2" name="正方形/長方形 31"/>
                <p:cNvSpPr/>
                <p:nvPr/>
              </p:nvSpPr>
              <p:spPr bwMode="auto">
                <a:xfrm>
                  <a:off x="2578100" y="406400"/>
                  <a:ext cx="1689100" cy="27305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3" name="正方形/長方形 32"/>
                <p:cNvSpPr/>
                <p:nvPr/>
              </p:nvSpPr>
              <p:spPr bwMode="auto">
                <a:xfrm>
                  <a:off x="6610350" y="1943100"/>
                  <a:ext cx="3549650" cy="7493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4" name="正方形/長方形 33"/>
                <p:cNvSpPr/>
                <p:nvPr/>
              </p:nvSpPr>
              <p:spPr bwMode="auto">
                <a:xfrm>
                  <a:off x="8902700" y="2692400"/>
                  <a:ext cx="1104900" cy="16764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5" name="正方形/長方形 34"/>
                <p:cNvSpPr/>
                <p:nvPr/>
              </p:nvSpPr>
              <p:spPr bwMode="auto">
                <a:xfrm>
                  <a:off x="3511550" y="5626100"/>
                  <a:ext cx="4121150" cy="899976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  <p:sp>
            <p:nvSpPr>
              <p:cNvPr id="5" name="円/楕円 4"/>
              <p:cNvSpPr/>
              <p:nvPr/>
            </p:nvSpPr>
            <p:spPr bwMode="auto">
              <a:xfrm>
                <a:off x="5232400" y="1766269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6" name="二等辺三角形 5"/>
              <p:cNvSpPr/>
              <p:nvPr/>
            </p:nvSpPr>
            <p:spPr bwMode="auto">
              <a:xfrm>
                <a:off x="4340225" y="1917700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7" name="正方形/長方形 6"/>
              <p:cNvSpPr/>
              <p:nvPr/>
            </p:nvSpPr>
            <p:spPr bwMode="auto">
              <a:xfrm>
                <a:off x="4933950" y="1084837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8" name="二等辺三角形 7"/>
              <p:cNvSpPr/>
              <p:nvPr/>
            </p:nvSpPr>
            <p:spPr bwMode="auto">
              <a:xfrm>
                <a:off x="8642350" y="5736363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9" name="二等辺三角形 8"/>
              <p:cNvSpPr/>
              <p:nvPr/>
            </p:nvSpPr>
            <p:spPr bwMode="auto">
              <a:xfrm>
                <a:off x="7451725" y="2943225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0" name="二等辺三角形 9"/>
              <p:cNvSpPr/>
              <p:nvPr/>
            </p:nvSpPr>
            <p:spPr bwMode="auto">
              <a:xfrm>
                <a:off x="5254625" y="3952875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1" name="二等辺三角形 10"/>
              <p:cNvSpPr/>
              <p:nvPr/>
            </p:nvSpPr>
            <p:spPr bwMode="auto">
              <a:xfrm>
                <a:off x="3641725" y="4625113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2" name="二等辺三角形 11"/>
              <p:cNvSpPr/>
              <p:nvPr/>
            </p:nvSpPr>
            <p:spPr bwMode="auto">
              <a:xfrm>
                <a:off x="2470150" y="3943350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3" name="二等辺三角形 12"/>
              <p:cNvSpPr/>
              <p:nvPr/>
            </p:nvSpPr>
            <p:spPr bwMode="auto">
              <a:xfrm>
                <a:off x="7366000" y="4417581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 bwMode="auto">
              <a:xfrm>
                <a:off x="3625850" y="3718500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5" name="正方形/長方形 14"/>
              <p:cNvSpPr/>
              <p:nvPr/>
            </p:nvSpPr>
            <p:spPr bwMode="auto">
              <a:xfrm>
                <a:off x="2201863" y="4961663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 bwMode="auto">
              <a:xfrm>
                <a:off x="4708525" y="2589427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auto">
              <a:xfrm>
                <a:off x="6937375" y="5091407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 bwMode="auto">
              <a:xfrm>
                <a:off x="6677025" y="3149169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9" name="正方形/長方形 18"/>
              <p:cNvSpPr/>
              <p:nvPr/>
            </p:nvSpPr>
            <p:spPr bwMode="auto">
              <a:xfrm>
                <a:off x="8489950" y="4754131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0" name="円/楕円 19"/>
              <p:cNvSpPr/>
              <p:nvPr/>
            </p:nvSpPr>
            <p:spPr bwMode="auto">
              <a:xfrm>
                <a:off x="5740400" y="3219450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 bwMode="auto">
              <a:xfrm>
                <a:off x="4446587" y="3511550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2" name="円/楕円 21"/>
              <p:cNvSpPr/>
              <p:nvPr/>
            </p:nvSpPr>
            <p:spPr bwMode="auto">
              <a:xfrm>
                <a:off x="2878138" y="4550206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3" name="円/楕円 22"/>
              <p:cNvSpPr/>
              <p:nvPr/>
            </p:nvSpPr>
            <p:spPr bwMode="auto">
              <a:xfrm>
                <a:off x="7023100" y="3651250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4" name="円/楕円 23"/>
              <p:cNvSpPr/>
              <p:nvPr/>
            </p:nvSpPr>
            <p:spPr bwMode="auto">
              <a:xfrm>
                <a:off x="6205538" y="4689906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 bwMode="auto">
              <a:xfrm>
                <a:off x="8012112" y="5370807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9959975" y="1917700"/>
                <a:ext cx="1657350" cy="193899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ja-JP" altLang="en-US" sz="2400" b="1" dirty="0" smtClean="0">
                    <a:latin typeface="AR PハイカラＰＯＰ体H" panose="020B0600010101010101" pitchFamily="50" charset="-128"/>
                    <a:ea typeface="AR PハイカラＰＯＰ体H" panose="020B0600010101010101" pitchFamily="50" charset="-128"/>
                  </a:rPr>
                  <a:t>医療</a:t>
                </a:r>
                <a:endParaRPr kumimoji="1" lang="en-US" altLang="ja-JP" sz="2400" b="1" dirty="0" smtClean="0">
                  <a:latin typeface="AR PハイカラＰＯＰ体H" panose="020B0600010101010101" pitchFamily="50" charset="-128"/>
                  <a:ea typeface="AR PハイカラＰＯＰ体H" panose="020B0600010101010101" pitchFamily="50" charset="-128"/>
                </a:endParaRPr>
              </a:p>
              <a:p>
                <a:pPr algn="r"/>
                <a:endParaRPr lang="en-US" altLang="ja-JP" sz="2400" b="1" dirty="0">
                  <a:latin typeface="AR PハイカラＰＯＰ体H" panose="020B0600010101010101" pitchFamily="50" charset="-128"/>
                  <a:ea typeface="AR PハイカラＰＯＰ体H" panose="020B0600010101010101" pitchFamily="50" charset="-128"/>
                </a:endParaRPr>
              </a:p>
              <a:p>
                <a:pPr algn="r"/>
                <a:r>
                  <a:rPr kumimoji="1" lang="ja-JP" altLang="en-US" sz="2400" b="1" dirty="0" smtClean="0">
                    <a:latin typeface="AR PハイカラＰＯＰ体H" panose="020B0600010101010101" pitchFamily="50" charset="-128"/>
                    <a:ea typeface="AR PハイカラＰＯＰ体H" panose="020B0600010101010101" pitchFamily="50" charset="-128"/>
                  </a:rPr>
                  <a:t>看護</a:t>
                </a:r>
                <a:endParaRPr kumimoji="1" lang="en-US" altLang="ja-JP" sz="2400" b="1" dirty="0" smtClean="0">
                  <a:latin typeface="AR PハイカラＰＯＰ体H" panose="020B0600010101010101" pitchFamily="50" charset="-128"/>
                  <a:ea typeface="AR PハイカラＰＯＰ体H" panose="020B0600010101010101" pitchFamily="50" charset="-128"/>
                </a:endParaRPr>
              </a:p>
              <a:p>
                <a:pPr algn="r"/>
                <a:endParaRPr lang="en-US" altLang="ja-JP" sz="2400" b="1" dirty="0">
                  <a:latin typeface="AR PハイカラＰＯＰ体H" panose="020B0600010101010101" pitchFamily="50" charset="-128"/>
                  <a:ea typeface="AR PハイカラＰＯＰ体H" panose="020B0600010101010101" pitchFamily="50" charset="-128"/>
                </a:endParaRPr>
              </a:p>
              <a:p>
                <a:pPr algn="r"/>
                <a:r>
                  <a:rPr kumimoji="1" lang="ja-JP" altLang="en-US" sz="2400" b="1" dirty="0" smtClean="0">
                    <a:latin typeface="AR PハイカラＰＯＰ体H" panose="020B0600010101010101" pitchFamily="50" charset="-128"/>
                    <a:ea typeface="AR PハイカラＰＯＰ体H" panose="020B0600010101010101" pitchFamily="50" charset="-128"/>
                  </a:rPr>
                  <a:t>介護</a:t>
                </a:r>
                <a:endParaRPr kumimoji="1" lang="ja-JP" altLang="en-US" sz="2400" b="1" dirty="0">
                  <a:latin typeface="AR PハイカラＰＯＰ体H" panose="020B0600010101010101" pitchFamily="50" charset="-128"/>
                  <a:ea typeface="AR PハイカラＰＯＰ体H" panose="020B0600010101010101" pitchFamily="50" charset="-128"/>
                </a:endParaRPr>
              </a:p>
            </p:txBody>
          </p:sp>
          <p:sp>
            <p:nvSpPr>
              <p:cNvPr id="27" name="円/楕円 26"/>
              <p:cNvSpPr/>
              <p:nvPr/>
            </p:nvSpPr>
            <p:spPr bwMode="auto">
              <a:xfrm>
                <a:off x="10220325" y="2058369"/>
                <a:ext cx="292100" cy="2921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8" name="正方形/長方形 27"/>
              <p:cNvSpPr/>
              <p:nvPr/>
            </p:nvSpPr>
            <p:spPr bwMode="auto">
              <a:xfrm>
                <a:off x="10242550" y="3428138"/>
                <a:ext cx="304800" cy="27940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9" name="二等辺三角形 28"/>
              <p:cNvSpPr/>
              <p:nvPr/>
            </p:nvSpPr>
            <p:spPr bwMode="auto">
              <a:xfrm>
                <a:off x="10182225" y="2718921"/>
                <a:ext cx="381000" cy="336550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36" name="テキスト ボックス 35"/>
            <p:cNvSpPr txBox="1"/>
            <p:nvPr/>
          </p:nvSpPr>
          <p:spPr>
            <a:xfrm>
              <a:off x="10615612" y="1918669"/>
              <a:ext cx="9493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 smtClean="0">
                  <a:solidFill>
                    <a:schemeClr val="bg1"/>
                  </a:solidFill>
                </a:rPr>
                <a:t>医療</a:t>
              </a:r>
              <a:endParaRPr kumimoji="1" lang="en-US" altLang="ja-JP" sz="2400" b="1" dirty="0" smtClean="0">
                <a:solidFill>
                  <a:schemeClr val="bg1"/>
                </a:solidFill>
              </a:endParaRPr>
            </a:p>
            <a:p>
              <a:endParaRPr lang="en-US" altLang="ja-JP" sz="2400" b="1" dirty="0">
                <a:solidFill>
                  <a:schemeClr val="bg1"/>
                </a:solidFill>
              </a:endParaRPr>
            </a:p>
            <a:p>
              <a:r>
                <a:rPr kumimoji="1" lang="ja-JP" altLang="en-US" sz="2400" b="1" dirty="0" smtClean="0">
                  <a:solidFill>
                    <a:schemeClr val="bg1"/>
                  </a:solidFill>
                </a:rPr>
                <a:t>看護</a:t>
              </a:r>
              <a:endParaRPr kumimoji="1" lang="en-US" altLang="ja-JP" sz="2400" b="1" dirty="0" smtClean="0">
                <a:solidFill>
                  <a:schemeClr val="bg1"/>
                </a:solidFill>
              </a:endParaRPr>
            </a:p>
            <a:p>
              <a:endParaRPr lang="en-US" altLang="ja-JP" sz="2400" b="1" dirty="0">
                <a:solidFill>
                  <a:schemeClr val="bg1"/>
                </a:solidFill>
              </a:endParaRPr>
            </a:p>
            <a:p>
              <a:r>
                <a:rPr kumimoji="1" lang="ja-JP" altLang="en-US" sz="2400" b="1" dirty="0" smtClean="0">
                  <a:solidFill>
                    <a:schemeClr val="bg1"/>
                  </a:solidFill>
                </a:rPr>
                <a:t>介護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672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50900" y="680402"/>
            <a:ext cx="10502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老人を蔑ろにする</a:t>
            </a:r>
            <a:endParaRPr lang="en-US" altLang="ja-JP" sz="56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  <a:p>
            <a:pPr algn="r"/>
            <a:r>
              <a:rPr kumimoji="1" lang="ja-JP" altLang="en-US" sz="5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国</a:t>
            </a:r>
            <a:r>
              <a:rPr kumimoji="1" lang="ja-JP" altLang="en-US" sz="5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の施</a:t>
            </a:r>
            <a:r>
              <a:rPr kumimoji="1" lang="ja-JP" altLang="en-US" sz="5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策</a:t>
            </a:r>
            <a:r>
              <a:rPr kumimoji="1" lang="ja-JP" altLang="en-US" sz="5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には逆らえない！</a:t>
            </a:r>
            <a:endParaRPr kumimoji="1" lang="ja-JP" altLang="en-US" sz="5600" b="1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50900" y="3856236"/>
            <a:ext cx="10502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 smtClean="0">
                <a:latin typeface="+mn-ea"/>
              </a:rPr>
              <a:t>これが健康寿命で</a:t>
            </a:r>
            <a:endParaRPr lang="en-US" altLang="ja-JP" sz="6000" b="1" dirty="0" smtClean="0">
              <a:latin typeface="+mn-ea"/>
            </a:endParaRPr>
          </a:p>
          <a:p>
            <a:pPr algn="r"/>
            <a:r>
              <a:rPr lang="ja-JP" altLang="en-US" sz="6000" b="1" dirty="0" smtClean="0">
                <a:latin typeface="+mn-ea"/>
              </a:rPr>
              <a:t>なくてはならない理由です</a:t>
            </a:r>
            <a:endParaRPr lang="en-US" altLang="ja-JP" sz="6000" b="1" dirty="0" smtClean="0">
              <a:latin typeface="+mn-ea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5054600" y="2795260"/>
            <a:ext cx="2095500" cy="762000"/>
          </a:xfrm>
          <a:prstGeom prst="downArrow">
            <a:avLst/>
          </a:prstGeom>
          <a:solidFill>
            <a:schemeClr val="accent5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1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50900" y="680402"/>
            <a:ext cx="10502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フレイル（虚弱：</a:t>
            </a:r>
            <a:r>
              <a:rPr lang="en-US" altLang="ja-JP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Frailty</a:t>
            </a:r>
            <a:r>
              <a:rPr lang="ja-JP" altLang="en-US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）</a:t>
            </a:r>
            <a:endParaRPr kumimoji="1" lang="ja-JP" altLang="en-US" sz="6000" b="1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50900" y="2941836"/>
            <a:ext cx="10502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 smtClean="0">
                <a:latin typeface="+mn-ea"/>
              </a:rPr>
              <a:t>生活機能障害、要介護状態、</a:t>
            </a:r>
            <a:endParaRPr lang="en-US" altLang="ja-JP" sz="5400" b="1" dirty="0" smtClean="0">
              <a:latin typeface="+mn-ea"/>
            </a:endParaRPr>
          </a:p>
          <a:p>
            <a:r>
              <a:rPr lang="ja-JP" altLang="en-US" sz="5400" b="1" dirty="0" smtClean="0">
                <a:latin typeface="+mn-ea"/>
              </a:rPr>
              <a:t>死亡などの転帰に陥り易い状態</a:t>
            </a:r>
            <a:endParaRPr lang="en-US" altLang="ja-JP" sz="5400" b="1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29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50900" y="680402"/>
            <a:ext cx="10502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フレイル予防 ３本柱</a:t>
            </a:r>
            <a:endParaRPr kumimoji="1" lang="ja-JP" altLang="en-US" sz="6000" b="1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50900" y="2290931"/>
            <a:ext cx="1050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+mn-ea"/>
              </a:rPr>
              <a:t>①</a:t>
            </a:r>
            <a:r>
              <a:rPr lang="ja-JP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栄　　養</a:t>
            </a:r>
            <a:r>
              <a:rPr lang="ja-JP" altLang="en-US" sz="4400" b="1" dirty="0" smtClean="0">
                <a:latin typeface="+mn-ea"/>
              </a:rPr>
              <a:t>：しっかり食べましょう！</a:t>
            </a:r>
            <a:endParaRPr lang="en-US" altLang="ja-JP" sz="4400" b="1" dirty="0" smtClean="0">
              <a:latin typeface="+mn-ea"/>
            </a:endParaRPr>
          </a:p>
          <a:p>
            <a:r>
              <a:rPr lang="ja-JP" altLang="en-US" sz="4400" b="1" dirty="0" smtClean="0">
                <a:latin typeface="+mn-ea"/>
              </a:rPr>
              <a:t>②</a:t>
            </a:r>
            <a:r>
              <a:rPr lang="ja-JP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運　　動</a:t>
            </a:r>
            <a:r>
              <a:rPr lang="ja-JP" altLang="en-US" sz="4400" b="1" dirty="0" smtClean="0">
                <a:latin typeface="+mn-ea"/>
              </a:rPr>
              <a:t>：継続できる運動を見つけて</a:t>
            </a:r>
            <a:endParaRPr lang="en-US" altLang="ja-JP" sz="4400" b="1" dirty="0" smtClean="0">
              <a:latin typeface="+mn-ea"/>
            </a:endParaRPr>
          </a:p>
          <a:p>
            <a:r>
              <a:rPr lang="ja-JP" altLang="en-US" sz="4400" b="1" dirty="0">
                <a:latin typeface="+mn-ea"/>
              </a:rPr>
              <a:t>　</a:t>
            </a:r>
            <a:r>
              <a:rPr lang="ja-JP" altLang="en-US" sz="4800" b="1" dirty="0" smtClean="0">
                <a:latin typeface="+mn-ea"/>
              </a:rPr>
              <a:t>　　　　</a:t>
            </a:r>
            <a:r>
              <a:rPr lang="ja-JP" altLang="en-US" sz="4400" b="1" dirty="0" smtClean="0">
                <a:latin typeface="+mn-ea"/>
              </a:rPr>
              <a:t>　実行しましょう！</a:t>
            </a:r>
            <a:endParaRPr lang="en-US" altLang="ja-JP" sz="4400" b="1" dirty="0" smtClean="0">
              <a:latin typeface="+mn-ea"/>
            </a:endParaRPr>
          </a:p>
          <a:p>
            <a:r>
              <a:rPr lang="ja-JP" altLang="en-US" sz="4400" b="1" dirty="0" smtClean="0">
                <a:latin typeface="+mn-ea"/>
              </a:rPr>
              <a:t>③</a:t>
            </a:r>
            <a:r>
              <a:rPr lang="ja-JP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社会参加</a:t>
            </a:r>
            <a:r>
              <a:rPr lang="ja-JP" altLang="en-US" sz="4400" b="1" dirty="0" smtClean="0">
                <a:latin typeface="+mn-ea"/>
              </a:rPr>
              <a:t>：たくさんの人と交流を持ち</a:t>
            </a:r>
            <a:endParaRPr lang="en-US" altLang="ja-JP" sz="4400" b="1" dirty="0" smtClean="0">
              <a:latin typeface="+mn-ea"/>
            </a:endParaRPr>
          </a:p>
          <a:p>
            <a:r>
              <a:rPr lang="ja-JP" altLang="en-US" sz="4400" b="1" dirty="0">
                <a:latin typeface="+mn-ea"/>
              </a:rPr>
              <a:t>　</a:t>
            </a:r>
            <a:r>
              <a:rPr lang="ja-JP" altLang="en-US" sz="4800" b="1" dirty="0" smtClean="0">
                <a:latin typeface="+mn-ea"/>
              </a:rPr>
              <a:t>　　　　</a:t>
            </a:r>
            <a:r>
              <a:rPr lang="ja-JP" altLang="en-US" sz="4400" b="1" dirty="0" smtClean="0">
                <a:latin typeface="+mn-ea"/>
              </a:rPr>
              <a:t>　ましょう！</a:t>
            </a:r>
            <a:endParaRPr lang="en-US" altLang="ja-JP" sz="4400" b="1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322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6354" t="21097" r="15937" b="31658"/>
          <a:stretch/>
        </p:blipFill>
        <p:spPr>
          <a:xfrm>
            <a:off x="213484" y="1841500"/>
            <a:ext cx="11777731" cy="40259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108315" y="5981700"/>
            <a:ext cx="2882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※</a:t>
            </a:r>
            <a:r>
              <a:rPr lang="ja-JP" altLang="en-US" sz="1200" dirty="0" smtClean="0"/>
              <a:t>ヘルスプロモーション</a:t>
            </a:r>
            <a:r>
              <a:rPr lang="ja-JP" altLang="en-US" sz="1200" dirty="0"/>
              <a:t>研究センター</a:t>
            </a:r>
            <a:endParaRPr kumimoji="1" lang="ja-JP" altLang="en-US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696700" y="6381750"/>
            <a:ext cx="4064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0900" y="680402"/>
            <a:ext cx="10502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フレイル評価表</a:t>
            </a:r>
            <a:endParaRPr kumimoji="1" lang="ja-JP" altLang="en-US" sz="6000" b="1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157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696700" y="6381750"/>
            <a:ext cx="4064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898" y="240049"/>
            <a:ext cx="10797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指</a:t>
            </a:r>
            <a:r>
              <a:rPr lang="ja-JP" altLang="en-US" sz="6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輪</a:t>
            </a:r>
            <a:r>
              <a:rPr lang="ja-JP" altLang="en-US" sz="6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っか</a:t>
            </a:r>
            <a:r>
              <a:rPr lang="ja-JP" altLang="en-US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テスト</a:t>
            </a:r>
            <a:endParaRPr kumimoji="1" lang="ja-JP" altLang="en-US" sz="6000" b="1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723164" y="6381750"/>
            <a:ext cx="2798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/>
              <a:t>※</a:t>
            </a:r>
            <a:r>
              <a:rPr lang="ja-JP" altLang="en-US" sz="1100" dirty="0" smtClean="0"/>
              <a:t>介護ポストセブンより引用</a:t>
            </a:r>
            <a:endParaRPr kumimoji="1" lang="ja-JP" altLang="en-US" sz="11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20000" t="22024" r="36459" b="40809"/>
          <a:stretch/>
        </p:blipFill>
        <p:spPr>
          <a:xfrm>
            <a:off x="871329" y="1255712"/>
            <a:ext cx="10502902" cy="504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2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696700" y="6381750"/>
            <a:ext cx="4064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3646" t="26100" r="37084" b="13501"/>
          <a:stretch/>
        </p:blipFill>
        <p:spPr>
          <a:xfrm>
            <a:off x="1181099" y="0"/>
            <a:ext cx="9944101" cy="68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0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696700" y="6381750"/>
            <a:ext cx="4064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3198" y="316249"/>
            <a:ext cx="107977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イレブン</a:t>
            </a:r>
            <a:endParaRPr lang="en-US" altLang="ja-JP" sz="60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  <a:p>
            <a:r>
              <a:rPr lang="ja-JP" altLang="en-US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　チェック</a:t>
            </a:r>
            <a:endParaRPr kumimoji="1" lang="ja-JP" altLang="en-US" sz="6000" b="1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25208" t="9794" r="41250" b="9980"/>
          <a:stretch/>
        </p:blipFill>
        <p:spPr>
          <a:xfrm>
            <a:off x="5089228" y="56741"/>
            <a:ext cx="5019972" cy="675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696700" y="6381750"/>
            <a:ext cx="4064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1844" y="246977"/>
            <a:ext cx="10797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イレブンチェック</a:t>
            </a:r>
            <a:endParaRPr kumimoji="1" lang="ja-JP" altLang="en-US" sz="5400" b="1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7292" t="24617" r="26458" b="17021"/>
          <a:stretch/>
        </p:blipFill>
        <p:spPr>
          <a:xfrm>
            <a:off x="952500" y="1397000"/>
            <a:ext cx="10064448" cy="49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3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696700" y="6381750"/>
            <a:ext cx="4064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1844" y="246977"/>
            <a:ext cx="10797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イレブンチェック</a:t>
            </a:r>
            <a:endParaRPr kumimoji="1" lang="ja-JP" altLang="en-US" sz="5400" b="1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7084" t="17206" r="26250" b="32399"/>
          <a:stretch/>
        </p:blipFill>
        <p:spPr>
          <a:xfrm>
            <a:off x="749071" y="1672244"/>
            <a:ext cx="10543309" cy="44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696700" y="6381750"/>
            <a:ext cx="4064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1844" y="246977"/>
            <a:ext cx="10797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イレブンチェック</a:t>
            </a:r>
            <a:endParaRPr kumimoji="1" lang="ja-JP" altLang="en-US" sz="5400" b="1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8542" t="24061" r="13958" b="16650"/>
          <a:stretch/>
        </p:blipFill>
        <p:spPr>
          <a:xfrm>
            <a:off x="749071" y="1710343"/>
            <a:ext cx="10543309" cy="453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59900" y="63817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50900" y="495161"/>
            <a:ext cx="10502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600" b="1" dirty="0" smtClean="0"/>
              <a:t>私たちの予想をはるかに超える</a:t>
            </a:r>
            <a:endParaRPr kumimoji="1" lang="en-US" altLang="ja-JP" sz="4600" b="1" dirty="0" smtClean="0"/>
          </a:p>
          <a:p>
            <a:pPr algn="ctr"/>
            <a:r>
              <a:rPr lang="ja-JP" altLang="en-US" sz="4600" b="1" dirty="0" smtClean="0"/>
              <a:t>スピードで進む</a:t>
            </a:r>
            <a:endParaRPr kumimoji="1" lang="ja-JP" altLang="en-US" sz="46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50900" y="2555985"/>
            <a:ext cx="1050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 smtClean="0"/>
              <a:t>少子高齢化　　</a:t>
            </a:r>
            <a:r>
              <a:rPr lang="ja-JP" altLang="en-US" sz="7200" b="1" dirty="0" smtClean="0"/>
              <a:t>多死社会</a:t>
            </a:r>
            <a:endParaRPr kumimoji="1" lang="ja-JP" altLang="en-US" sz="7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0900" y="5180012"/>
            <a:ext cx="105029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800" b="1" dirty="0" smtClean="0"/>
              <a:t>日本を支える若い世代が減少</a:t>
            </a:r>
            <a:endParaRPr kumimoji="1" lang="ja-JP" altLang="en-US" sz="5800" b="1" dirty="0"/>
          </a:p>
        </p:txBody>
      </p:sp>
      <p:sp>
        <p:nvSpPr>
          <p:cNvPr id="6" name="下矢印 5"/>
          <p:cNvSpPr/>
          <p:nvPr/>
        </p:nvSpPr>
        <p:spPr>
          <a:xfrm>
            <a:off x="5054600" y="4247478"/>
            <a:ext cx="2095500" cy="762000"/>
          </a:xfrm>
          <a:prstGeom prst="downArrow">
            <a:avLst/>
          </a:prstGeom>
          <a:solidFill>
            <a:schemeClr val="accent5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985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50900" y="685661"/>
            <a:ext cx="105029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800" b="1" dirty="0" smtClean="0">
                <a:latin typeface="+mn-ea"/>
              </a:rPr>
              <a:t>平均寿命 </a:t>
            </a:r>
            <a:r>
              <a:rPr kumimoji="1" lang="en-US" altLang="ja-JP" sz="3600" b="1" dirty="0" smtClean="0">
                <a:latin typeface="+mn-ea"/>
              </a:rPr>
              <a:t>(2018</a:t>
            </a:r>
            <a:r>
              <a:rPr kumimoji="1" lang="ja-JP" altLang="en-US" sz="3600" b="1" dirty="0" smtClean="0">
                <a:latin typeface="+mn-ea"/>
              </a:rPr>
              <a:t>年</a:t>
            </a:r>
            <a:r>
              <a:rPr kumimoji="1" lang="en-US" altLang="ja-JP" sz="3600" b="1" dirty="0" smtClean="0">
                <a:latin typeface="+mn-ea"/>
              </a:rPr>
              <a:t>)</a:t>
            </a:r>
            <a:endParaRPr kumimoji="1" lang="ja-JP" altLang="en-US" sz="3600" b="1" dirty="0"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50900" y="2120761"/>
            <a:ext cx="1050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b="1" dirty="0" smtClean="0">
                <a:latin typeface="+mn-ea"/>
              </a:rPr>
              <a:t>男性：</a:t>
            </a:r>
            <a:r>
              <a:rPr kumimoji="1" lang="en-US" altLang="ja-JP" sz="4400" b="1" dirty="0" smtClean="0">
                <a:latin typeface="+mn-ea"/>
              </a:rPr>
              <a:t>81.25</a:t>
            </a:r>
            <a:r>
              <a:rPr kumimoji="1" lang="ja-JP" altLang="en-US" sz="4400" b="1" dirty="0" smtClean="0">
                <a:latin typeface="+mn-ea"/>
              </a:rPr>
              <a:t>歳　　女性：</a:t>
            </a:r>
            <a:r>
              <a:rPr kumimoji="1" lang="en-US" altLang="ja-JP" sz="4400" b="1" dirty="0" smtClean="0">
                <a:latin typeface="+mn-ea"/>
              </a:rPr>
              <a:t>87.32</a:t>
            </a:r>
            <a:r>
              <a:rPr kumimoji="1" lang="ja-JP" altLang="en-US" sz="4400" b="1" dirty="0" smtClean="0">
                <a:latin typeface="+mn-ea"/>
              </a:rPr>
              <a:t>歳</a:t>
            </a:r>
            <a:endParaRPr kumimoji="1" lang="ja-JP" altLang="en-US" sz="4400" b="1" dirty="0"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50900" y="3521005"/>
            <a:ext cx="105029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800" b="1" dirty="0">
                <a:latin typeface="+mn-ea"/>
              </a:rPr>
              <a:t>健康</a:t>
            </a:r>
            <a:r>
              <a:rPr kumimoji="1" lang="ja-JP" altLang="en-US" sz="5800" b="1" dirty="0" smtClean="0">
                <a:latin typeface="+mn-ea"/>
              </a:rPr>
              <a:t>寿命 </a:t>
            </a:r>
            <a:r>
              <a:rPr kumimoji="1" lang="en-US" altLang="ja-JP" sz="3600" b="1" dirty="0" smtClean="0">
                <a:latin typeface="+mn-ea"/>
              </a:rPr>
              <a:t>(2016</a:t>
            </a:r>
            <a:r>
              <a:rPr kumimoji="1" lang="ja-JP" altLang="en-US" sz="3600" b="1" dirty="0" smtClean="0">
                <a:latin typeface="+mn-ea"/>
              </a:rPr>
              <a:t>年</a:t>
            </a:r>
            <a:r>
              <a:rPr kumimoji="1" lang="en-US" altLang="ja-JP" sz="3600" b="1" dirty="0" smtClean="0">
                <a:latin typeface="+mn-ea"/>
              </a:rPr>
              <a:t>)</a:t>
            </a:r>
            <a:endParaRPr kumimoji="1" lang="ja-JP" altLang="en-US" sz="3600" b="1" dirty="0">
              <a:latin typeface="+mn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50900" y="4956105"/>
            <a:ext cx="1050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b="1" dirty="0" smtClean="0">
                <a:latin typeface="+mn-ea"/>
              </a:rPr>
              <a:t>男性：</a:t>
            </a:r>
            <a:r>
              <a:rPr kumimoji="1" lang="en-US" altLang="ja-JP" sz="4400" b="1" dirty="0" smtClean="0">
                <a:latin typeface="+mn-ea"/>
              </a:rPr>
              <a:t>72.14</a:t>
            </a:r>
            <a:r>
              <a:rPr kumimoji="1" lang="ja-JP" altLang="en-US" sz="4400" b="1" dirty="0" smtClean="0">
                <a:latin typeface="+mn-ea"/>
              </a:rPr>
              <a:t>歳　　女性：</a:t>
            </a:r>
            <a:r>
              <a:rPr kumimoji="1" lang="en-US" altLang="ja-JP" sz="4400" b="1" dirty="0" smtClean="0">
                <a:latin typeface="+mn-ea"/>
              </a:rPr>
              <a:t>74.79</a:t>
            </a:r>
            <a:r>
              <a:rPr kumimoji="1" lang="ja-JP" altLang="en-US" sz="4400" b="1" dirty="0" smtClean="0">
                <a:latin typeface="+mn-ea"/>
              </a:rPr>
              <a:t>歳</a:t>
            </a:r>
            <a:endParaRPr kumimoji="1" lang="ja-JP" altLang="en-US" sz="4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658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/>
          <a:srcRect l="15730" t="29064" r="39375" b="16836"/>
          <a:stretch/>
        </p:blipFill>
        <p:spPr>
          <a:xfrm>
            <a:off x="1028700" y="0"/>
            <a:ext cx="10121900" cy="68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2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4063" t="27026" r="36875" b="13500"/>
          <a:stretch/>
        </p:blipFill>
        <p:spPr>
          <a:xfrm>
            <a:off x="1104900" y="-14399"/>
            <a:ext cx="10083800" cy="68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50900" y="330061"/>
            <a:ext cx="10502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膨大する医療費抑制に向けての</a:t>
            </a:r>
            <a:endParaRPr lang="en-US" altLang="ja-JP" sz="56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  <a:p>
            <a:pPr algn="r"/>
            <a:r>
              <a:rPr lang="ja-JP" altLang="en-US" sz="5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国の施策</a:t>
            </a:r>
            <a:endParaRPr kumimoji="1" lang="ja-JP" altLang="en-US" sz="5600" b="1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50900" y="2700536"/>
            <a:ext cx="10502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 smtClean="0">
                <a:latin typeface="+mn-ea"/>
              </a:rPr>
              <a:t>①消費税増税</a:t>
            </a:r>
            <a:endParaRPr kumimoji="1" lang="en-US" altLang="ja-JP" sz="4800" b="1" dirty="0" smtClean="0">
              <a:latin typeface="+mn-ea"/>
            </a:endParaRPr>
          </a:p>
          <a:p>
            <a:r>
              <a:rPr kumimoji="1" lang="ja-JP" altLang="en-US" sz="4800" b="1" dirty="0" smtClean="0">
                <a:latin typeface="+mn-ea"/>
              </a:rPr>
              <a:t>②地域医療構想の策定</a:t>
            </a:r>
            <a:endParaRPr kumimoji="1" lang="en-US" altLang="ja-JP" sz="4800" b="1" dirty="0" smtClean="0">
              <a:latin typeface="+mn-ea"/>
            </a:endParaRPr>
          </a:p>
          <a:p>
            <a:r>
              <a:rPr lang="ja-JP" altLang="en-US" sz="4800" b="1" dirty="0" smtClean="0">
                <a:latin typeface="+mn-ea"/>
              </a:rPr>
              <a:t>③地域包括ケアシステムの構築</a:t>
            </a:r>
            <a:endParaRPr lang="en-US" altLang="ja-JP" sz="4800" b="1" dirty="0" smtClean="0">
              <a:latin typeface="+mn-ea"/>
            </a:endParaRPr>
          </a:p>
          <a:p>
            <a:r>
              <a:rPr kumimoji="1" lang="ja-JP" altLang="en-US" sz="4800" b="1" dirty="0" smtClean="0">
                <a:latin typeface="+mn-ea"/>
              </a:rPr>
              <a:t>④在宅医療の推進</a:t>
            </a:r>
            <a:endParaRPr kumimoji="1" lang="ja-JP" altLang="en-US" sz="48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2802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8</a:t>
            </a:fld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1295400" y="0"/>
            <a:ext cx="9588500" cy="6858000"/>
            <a:chOff x="1625600" y="203200"/>
            <a:chExt cx="8826500" cy="6541832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2"/>
            <a:srcRect l="13021" t="25729" r="38333" b="13686"/>
            <a:stretch/>
          </p:blipFill>
          <p:spPr>
            <a:xfrm>
              <a:off x="1625600" y="203200"/>
              <a:ext cx="8826500" cy="6180440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3"/>
            <a:srcRect l="9687" t="43516" r="28750" b="7942"/>
            <a:stretch/>
          </p:blipFill>
          <p:spPr>
            <a:xfrm>
              <a:off x="1625600" y="2832100"/>
              <a:ext cx="8826500" cy="3912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74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372600" y="6394450"/>
            <a:ext cx="2743200" cy="365125"/>
          </a:xfrm>
        </p:spPr>
        <p:txBody>
          <a:bodyPr/>
          <a:lstStyle/>
          <a:p>
            <a:fld id="{23B58B07-DFEC-4759-B69D-18688D938A03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2813" t="25914" r="37395" b="14612"/>
          <a:stretch/>
        </p:blipFill>
        <p:spPr>
          <a:xfrm>
            <a:off x="977900" y="956"/>
            <a:ext cx="10210800" cy="685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奥行">
  <a:themeElements>
    <a:clrScheme name="奥行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奥行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TM04033923[[fn=奥行]]</Template>
  <TotalTime>232</TotalTime>
  <Words>263</Words>
  <Application>Microsoft Office PowerPoint</Application>
  <PresentationFormat>ユーザー設定</PresentationFormat>
  <Paragraphs>108</Paragraphs>
  <Slides>23</Slides>
  <Notes>7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4" baseType="lpstr">
      <vt:lpstr>奥行</vt:lpstr>
      <vt:lpstr>健康長寿で 　なくてはならない理由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健康長寿でなくてはならない理由</dc:title>
  <dc:creator>医局 秘書</dc:creator>
  <cp:lastModifiedBy>土屋 繁之</cp:lastModifiedBy>
  <cp:revision>19</cp:revision>
  <cp:lastPrinted>2019-12-05T06:42:40Z</cp:lastPrinted>
  <dcterms:created xsi:type="dcterms:W3CDTF">2019-12-05T03:57:46Z</dcterms:created>
  <dcterms:modified xsi:type="dcterms:W3CDTF">2019-12-24T04:39:18Z</dcterms:modified>
</cp:coreProperties>
</file>